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73" r:id="rId2"/>
    <p:sldId id="274" r:id="rId3"/>
    <p:sldId id="275" r:id="rId4"/>
    <p:sldId id="276" r:id="rId5"/>
    <p:sldId id="277" r:id="rId6"/>
    <p:sldId id="278" r:id="rId7"/>
  </p:sldIdLst>
  <p:sldSz cx="12599988" cy="125999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6608"/>
    <a:srgbClr val="E86CC4"/>
    <a:srgbClr val="F16C09"/>
    <a:srgbClr val="E76809"/>
    <a:srgbClr val="FEF7DE"/>
    <a:srgbClr val="257945"/>
    <a:srgbClr val="F89B56"/>
    <a:srgbClr val="FEF9E8"/>
    <a:srgbClr val="FEF4CE"/>
    <a:srgbClr val="E9F3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54" autoAdjust="0"/>
    <p:restoredTop sz="94660"/>
  </p:normalViewPr>
  <p:slideViewPr>
    <p:cSldViewPr snapToGrid="0">
      <p:cViewPr varScale="1">
        <p:scale>
          <a:sx n="46" d="100"/>
          <a:sy n="46" d="100"/>
        </p:scale>
        <p:origin x="198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227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5F2BFB-83F6-4DAB-900C-E76C7AA56D96}" type="datetimeFigureOut">
              <a:rPr lang="ru-RU" smtClean="0"/>
              <a:t>22.07.2026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4A8883-46DF-4638-BF09-CE1617FF8C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175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4999" y="2062083"/>
            <a:ext cx="10709990" cy="4386662"/>
          </a:xfrm>
        </p:spPr>
        <p:txBody>
          <a:bodyPr anchor="b"/>
          <a:lstStyle>
            <a:lvl1pPr algn="ctr">
              <a:defRPr sz="8268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4999" y="6617911"/>
            <a:ext cx="9449991" cy="3042080"/>
          </a:xfrm>
        </p:spPr>
        <p:txBody>
          <a:bodyPr/>
          <a:lstStyle>
            <a:lvl1pPr marL="0" indent="0" algn="ctr">
              <a:buNone/>
              <a:defRPr sz="3307"/>
            </a:lvl1pPr>
            <a:lvl2pPr marL="630022" indent="0" algn="ctr">
              <a:buNone/>
              <a:defRPr sz="2756"/>
            </a:lvl2pPr>
            <a:lvl3pPr marL="1260043" indent="0" algn="ctr">
              <a:buNone/>
              <a:defRPr sz="2480"/>
            </a:lvl3pPr>
            <a:lvl4pPr marL="1890065" indent="0" algn="ctr">
              <a:buNone/>
              <a:defRPr sz="2205"/>
            </a:lvl4pPr>
            <a:lvl5pPr marL="2520086" indent="0" algn="ctr">
              <a:buNone/>
              <a:defRPr sz="2205"/>
            </a:lvl5pPr>
            <a:lvl6pPr marL="3150108" indent="0" algn="ctr">
              <a:buNone/>
              <a:defRPr sz="2205"/>
            </a:lvl6pPr>
            <a:lvl7pPr marL="3780130" indent="0" algn="ctr">
              <a:buNone/>
              <a:defRPr sz="2205"/>
            </a:lvl7pPr>
            <a:lvl8pPr marL="4410151" indent="0" algn="ctr">
              <a:buNone/>
              <a:defRPr sz="2205"/>
            </a:lvl8pPr>
            <a:lvl9pPr marL="5040173" indent="0" algn="ctr">
              <a:buNone/>
              <a:defRPr sz="2205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E7B5B-9C36-4EDA-9386-FA4B1C407B2E}" type="datetimeFigureOut">
              <a:rPr lang="ru-RU" smtClean="0"/>
              <a:t>22.07.2026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B9403-7AC8-4565-843B-FC26ACD382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324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E7B5B-9C36-4EDA-9386-FA4B1C407B2E}" type="datetimeFigureOut">
              <a:rPr lang="ru-RU" smtClean="0"/>
              <a:t>22.07.2026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B9403-7AC8-4565-843B-FC26ACD382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975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9687" y="3141251"/>
            <a:ext cx="10867490" cy="5241244"/>
          </a:xfrm>
        </p:spPr>
        <p:txBody>
          <a:bodyPr anchor="b"/>
          <a:lstStyle>
            <a:lvl1pPr>
              <a:defRPr sz="8268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687" y="8432079"/>
            <a:ext cx="10867490" cy="2756246"/>
          </a:xfrm>
        </p:spPr>
        <p:txBody>
          <a:bodyPr/>
          <a:lstStyle>
            <a:lvl1pPr marL="0" indent="0">
              <a:buNone/>
              <a:defRPr sz="3307">
                <a:solidFill>
                  <a:schemeClr val="tx1"/>
                </a:solidFill>
              </a:defRPr>
            </a:lvl1pPr>
            <a:lvl2pPr marL="630022" indent="0">
              <a:buNone/>
              <a:defRPr sz="2756">
                <a:solidFill>
                  <a:schemeClr val="tx1">
                    <a:tint val="75000"/>
                  </a:schemeClr>
                </a:solidFill>
              </a:defRPr>
            </a:lvl2pPr>
            <a:lvl3pPr marL="1260043" indent="0">
              <a:buNone/>
              <a:defRPr sz="2480">
                <a:solidFill>
                  <a:schemeClr val="tx1">
                    <a:tint val="75000"/>
                  </a:schemeClr>
                </a:solidFill>
              </a:defRPr>
            </a:lvl3pPr>
            <a:lvl4pPr marL="1890065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4pPr>
            <a:lvl5pPr marL="2520086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5pPr>
            <a:lvl6pPr marL="3150108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6pPr>
            <a:lvl7pPr marL="3780130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7pPr>
            <a:lvl8pPr marL="4410151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8pPr>
            <a:lvl9pPr marL="504017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E7B5B-9C36-4EDA-9386-FA4B1C407B2E}" type="datetimeFigureOut">
              <a:rPr lang="ru-RU" smtClean="0"/>
              <a:t>22.07.2026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B9403-7AC8-4565-843B-FC26ACD382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625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249" y="3354163"/>
            <a:ext cx="5354995" cy="799457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8744" y="3354163"/>
            <a:ext cx="5354995" cy="799457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E7B5B-9C36-4EDA-9386-FA4B1C407B2E}" type="datetimeFigureOut">
              <a:rPr lang="ru-RU" smtClean="0"/>
              <a:t>22.07.2026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B9403-7AC8-4565-843B-FC26ACD382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9540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890" y="670836"/>
            <a:ext cx="10867490" cy="243541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7892" y="3088748"/>
            <a:ext cx="5330385" cy="1513748"/>
          </a:xfrm>
        </p:spPr>
        <p:txBody>
          <a:bodyPr anchor="b"/>
          <a:lstStyle>
            <a:lvl1pPr marL="0" indent="0">
              <a:buNone/>
              <a:defRPr sz="3307" b="1"/>
            </a:lvl1pPr>
            <a:lvl2pPr marL="630022" indent="0">
              <a:buNone/>
              <a:defRPr sz="2756" b="1"/>
            </a:lvl2pPr>
            <a:lvl3pPr marL="1260043" indent="0">
              <a:buNone/>
              <a:defRPr sz="2480" b="1"/>
            </a:lvl3pPr>
            <a:lvl4pPr marL="1890065" indent="0">
              <a:buNone/>
              <a:defRPr sz="2205" b="1"/>
            </a:lvl4pPr>
            <a:lvl5pPr marL="2520086" indent="0">
              <a:buNone/>
              <a:defRPr sz="2205" b="1"/>
            </a:lvl5pPr>
            <a:lvl6pPr marL="3150108" indent="0">
              <a:buNone/>
              <a:defRPr sz="2205" b="1"/>
            </a:lvl6pPr>
            <a:lvl7pPr marL="3780130" indent="0">
              <a:buNone/>
              <a:defRPr sz="2205" b="1"/>
            </a:lvl7pPr>
            <a:lvl8pPr marL="4410151" indent="0">
              <a:buNone/>
              <a:defRPr sz="2205" b="1"/>
            </a:lvl8pPr>
            <a:lvl9pPr marL="5040173" indent="0">
              <a:buNone/>
              <a:defRPr sz="2205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7892" y="4602496"/>
            <a:ext cx="5330385" cy="676957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8745" y="3088748"/>
            <a:ext cx="5356636" cy="1513748"/>
          </a:xfrm>
        </p:spPr>
        <p:txBody>
          <a:bodyPr anchor="b"/>
          <a:lstStyle>
            <a:lvl1pPr marL="0" indent="0">
              <a:buNone/>
              <a:defRPr sz="3307" b="1"/>
            </a:lvl1pPr>
            <a:lvl2pPr marL="630022" indent="0">
              <a:buNone/>
              <a:defRPr sz="2756" b="1"/>
            </a:lvl2pPr>
            <a:lvl3pPr marL="1260043" indent="0">
              <a:buNone/>
              <a:defRPr sz="2480" b="1"/>
            </a:lvl3pPr>
            <a:lvl4pPr marL="1890065" indent="0">
              <a:buNone/>
              <a:defRPr sz="2205" b="1"/>
            </a:lvl4pPr>
            <a:lvl5pPr marL="2520086" indent="0">
              <a:buNone/>
              <a:defRPr sz="2205" b="1"/>
            </a:lvl5pPr>
            <a:lvl6pPr marL="3150108" indent="0">
              <a:buNone/>
              <a:defRPr sz="2205" b="1"/>
            </a:lvl6pPr>
            <a:lvl7pPr marL="3780130" indent="0">
              <a:buNone/>
              <a:defRPr sz="2205" b="1"/>
            </a:lvl7pPr>
            <a:lvl8pPr marL="4410151" indent="0">
              <a:buNone/>
              <a:defRPr sz="2205" b="1"/>
            </a:lvl8pPr>
            <a:lvl9pPr marL="5040173" indent="0">
              <a:buNone/>
              <a:defRPr sz="2205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8745" y="4602496"/>
            <a:ext cx="5356636" cy="676957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E7B5B-9C36-4EDA-9386-FA4B1C407B2E}" type="datetimeFigureOut">
              <a:rPr lang="ru-RU" smtClean="0"/>
              <a:t>22.07.2026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B9403-7AC8-4565-843B-FC26ACD382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395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E7B5B-9C36-4EDA-9386-FA4B1C407B2E}" type="datetimeFigureOut">
              <a:rPr lang="ru-RU" smtClean="0"/>
              <a:t>22.07.2026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B9403-7AC8-4565-843B-FC26ACD382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907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E7B5B-9C36-4EDA-9386-FA4B1C407B2E}" type="datetimeFigureOut">
              <a:rPr lang="ru-RU" smtClean="0"/>
              <a:t>22.07.2026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B9403-7AC8-4565-843B-FC26ACD382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182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890" y="839999"/>
            <a:ext cx="4063824" cy="2939997"/>
          </a:xfrm>
        </p:spPr>
        <p:txBody>
          <a:bodyPr anchor="b"/>
          <a:lstStyle>
            <a:lvl1pPr>
              <a:defRPr sz="441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56636" y="1814168"/>
            <a:ext cx="6378744" cy="8954158"/>
          </a:xfrm>
        </p:spPr>
        <p:txBody>
          <a:bodyPr/>
          <a:lstStyle>
            <a:lvl1pPr>
              <a:defRPr sz="4410"/>
            </a:lvl1pPr>
            <a:lvl2pPr>
              <a:defRPr sz="3858"/>
            </a:lvl2pPr>
            <a:lvl3pPr>
              <a:defRPr sz="3307"/>
            </a:lvl3pPr>
            <a:lvl4pPr>
              <a:defRPr sz="2756"/>
            </a:lvl4pPr>
            <a:lvl5pPr>
              <a:defRPr sz="2756"/>
            </a:lvl5pPr>
            <a:lvl6pPr>
              <a:defRPr sz="2756"/>
            </a:lvl6pPr>
            <a:lvl7pPr>
              <a:defRPr sz="2756"/>
            </a:lvl7pPr>
            <a:lvl8pPr>
              <a:defRPr sz="2756"/>
            </a:lvl8pPr>
            <a:lvl9pPr>
              <a:defRPr sz="275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7890" y="3779996"/>
            <a:ext cx="4063824" cy="7002911"/>
          </a:xfrm>
        </p:spPr>
        <p:txBody>
          <a:bodyPr/>
          <a:lstStyle>
            <a:lvl1pPr marL="0" indent="0">
              <a:buNone/>
              <a:defRPr sz="2205"/>
            </a:lvl1pPr>
            <a:lvl2pPr marL="630022" indent="0">
              <a:buNone/>
              <a:defRPr sz="1929"/>
            </a:lvl2pPr>
            <a:lvl3pPr marL="1260043" indent="0">
              <a:buNone/>
              <a:defRPr sz="1654"/>
            </a:lvl3pPr>
            <a:lvl4pPr marL="1890065" indent="0">
              <a:buNone/>
              <a:defRPr sz="1378"/>
            </a:lvl4pPr>
            <a:lvl5pPr marL="2520086" indent="0">
              <a:buNone/>
              <a:defRPr sz="1378"/>
            </a:lvl5pPr>
            <a:lvl6pPr marL="3150108" indent="0">
              <a:buNone/>
              <a:defRPr sz="1378"/>
            </a:lvl6pPr>
            <a:lvl7pPr marL="3780130" indent="0">
              <a:buNone/>
              <a:defRPr sz="1378"/>
            </a:lvl7pPr>
            <a:lvl8pPr marL="4410151" indent="0">
              <a:buNone/>
              <a:defRPr sz="1378"/>
            </a:lvl8pPr>
            <a:lvl9pPr marL="5040173" indent="0">
              <a:buNone/>
              <a:defRPr sz="137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E7B5B-9C36-4EDA-9386-FA4B1C407B2E}" type="datetimeFigureOut">
              <a:rPr lang="ru-RU" smtClean="0"/>
              <a:t>22.07.2026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B9403-7AC8-4565-843B-FC26ACD382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506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890" y="839999"/>
            <a:ext cx="4063824" cy="2939997"/>
          </a:xfrm>
        </p:spPr>
        <p:txBody>
          <a:bodyPr anchor="b"/>
          <a:lstStyle>
            <a:lvl1pPr>
              <a:defRPr sz="441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56636" y="1814168"/>
            <a:ext cx="6378744" cy="8954158"/>
          </a:xfrm>
        </p:spPr>
        <p:txBody>
          <a:bodyPr anchor="t"/>
          <a:lstStyle>
            <a:lvl1pPr marL="0" indent="0">
              <a:buNone/>
              <a:defRPr sz="4410"/>
            </a:lvl1pPr>
            <a:lvl2pPr marL="630022" indent="0">
              <a:buNone/>
              <a:defRPr sz="3858"/>
            </a:lvl2pPr>
            <a:lvl3pPr marL="1260043" indent="0">
              <a:buNone/>
              <a:defRPr sz="3307"/>
            </a:lvl3pPr>
            <a:lvl4pPr marL="1890065" indent="0">
              <a:buNone/>
              <a:defRPr sz="2756"/>
            </a:lvl4pPr>
            <a:lvl5pPr marL="2520086" indent="0">
              <a:buNone/>
              <a:defRPr sz="2756"/>
            </a:lvl5pPr>
            <a:lvl6pPr marL="3150108" indent="0">
              <a:buNone/>
              <a:defRPr sz="2756"/>
            </a:lvl6pPr>
            <a:lvl7pPr marL="3780130" indent="0">
              <a:buNone/>
              <a:defRPr sz="2756"/>
            </a:lvl7pPr>
            <a:lvl8pPr marL="4410151" indent="0">
              <a:buNone/>
              <a:defRPr sz="2756"/>
            </a:lvl8pPr>
            <a:lvl9pPr marL="5040173" indent="0">
              <a:buNone/>
              <a:defRPr sz="2756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7890" y="3779996"/>
            <a:ext cx="4063824" cy="7002911"/>
          </a:xfrm>
        </p:spPr>
        <p:txBody>
          <a:bodyPr/>
          <a:lstStyle>
            <a:lvl1pPr marL="0" indent="0">
              <a:buNone/>
              <a:defRPr sz="2205"/>
            </a:lvl1pPr>
            <a:lvl2pPr marL="630022" indent="0">
              <a:buNone/>
              <a:defRPr sz="1929"/>
            </a:lvl2pPr>
            <a:lvl3pPr marL="1260043" indent="0">
              <a:buNone/>
              <a:defRPr sz="1654"/>
            </a:lvl3pPr>
            <a:lvl4pPr marL="1890065" indent="0">
              <a:buNone/>
              <a:defRPr sz="1378"/>
            </a:lvl4pPr>
            <a:lvl5pPr marL="2520086" indent="0">
              <a:buNone/>
              <a:defRPr sz="1378"/>
            </a:lvl5pPr>
            <a:lvl6pPr marL="3150108" indent="0">
              <a:buNone/>
              <a:defRPr sz="1378"/>
            </a:lvl6pPr>
            <a:lvl7pPr marL="3780130" indent="0">
              <a:buNone/>
              <a:defRPr sz="1378"/>
            </a:lvl7pPr>
            <a:lvl8pPr marL="4410151" indent="0">
              <a:buNone/>
              <a:defRPr sz="1378"/>
            </a:lvl8pPr>
            <a:lvl9pPr marL="5040173" indent="0">
              <a:buNone/>
              <a:defRPr sz="137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E7B5B-9C36-4EDA-9386-FA4B1C407B2E}" type="datetimeFigureOut">
              <a:rPr lang="ru-RU" smtClean="0"/>
              <a:t>22.07.2026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B9403-7AC8-4565-843B-FC26ACD382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210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E7B5B-9C36-4EDA-9386-FA4B1C407B2E}" type="datetimeFigureOut">
              <a:rPr lang="ru-RU" smtClean="0"/>
              <a:t>22.07.2026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B9403-7AC8-4565-843B-FC26ACD382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3891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16867" y="670833"/>
            <a:ext cx="2716872" cy="1067790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50" y="670833"/>
            <a:ext cx="7993117" cy="106779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E7B5B-9C36-4EDA-9386-FA4B1C407B2E}" type="datetimeFigureOut">
              <a:rPr lang="ru-RU" smtClean="0"/>
              <a:t>22.07.2026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B9403-7AC8-4565-843B-FC26ACD382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750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66249" y="670836"/>
            <a:ext cx="10867490" cy="2435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49" y="3354163"/>
            <a:ext cx="10867490" cy="7994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6249" y="11678325"/>
            <a:ext cx="2834997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E7B5B-9C36-4EDA-9386-FA4B1C407B2E}" type="datetimeFigureOut">
              <a:rPr lang="ru-RU" smtClean="0"/>
              <a:t>22.07.2026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73746" y="11678325"/>
            <a:ext cx="4252496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98742" y="11678325"/>
            <a:ext cx="2834997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B9403-7AC8-4565-843B-FC26ACD382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23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60043" rtl="0" eaLnBrk="1" latinLnBrk="0" hangingPunct="1">
        <a:lnSpc>
          <a:spcPct val="90000"/>
        </a:lnSpc>
        <a:spcBef>
          <a:spcPct val="0"/>
        </a:spcBef>
        <a:buNone/>
        <a:defRPr sz="606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15011" indent="-315011" algn="l" defTabSz="1260043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3858" kern="1200">
          <a:solidFill>
            <a:schemeClr val="tx1"/>
          </a:solidFill>
          <a:latin typeface="+mn-lt"/>
          <a:ea typeface="+mn-ea"/>
          <a:cs typeface="+mn-cs"/>
        </a:defRPr>
      </a:lvl1pPr>
      <a:lvl2pPr marL="945032" indent="-315011" algn="l" defTabSz="1260043" rtl="0" eaLnBrk="1" latinLnBrk="0" hangingPunct="1">
        <a:lnSpc>
          <a:spcPct val="90000"/>
        </a:lnSpc>
        <a:spcBef>
          <a:spcPts val="689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2pPr>
      <a:lvl3pPr marL="1575054" indent="-315011" algn="l" defTabSz="1260043" rtl="0" eaLnBrk="1" latinLnBrk="0" hangingPunct="1">
        <a:lnSpc>
          <a:spcPct val="90000"/>
        </a:lnSpc>
        <a:spcBef>
          <a:spcPts val="689"/>
        </a:spcBef>
        <a:buFont typeface="Arial" panose="020B0604020202020204" pitchFamily="34" charset="0"/>
        <a:buChar char="•"/>
        <a:defRPr sz="2756" kern="1200">
          <a:solidFill>
            <a:schemeClr val="tx1"/>
          </a:solidFill>
          <a:latin typeface="+mn-lt"/>
          <a:ea typeface="+mn-ea"/>
          <a:cs typeface="+mn-cs"/>
        </a:defRPr>
      </a:lvl3pPr>
      <a:lvl4pPr marL="2205076" indent="-315011" algn="l" defTabSz="1260043" rtl="0" eaLnBrk="1" latinLnBrk="0" hangingPunct="1">
        <a:lnSpc>
          <a:spcPct val="90000"/>
        </a:lnSpc>
        <a:spcBef>
          <a:spcPts val="689"/>
        </a:spcBef>
        <a:buFont typeface="Arial" panose="020B0604020202020204" pitchFamily="34" charset="0"/>
        <a:buChar char="•"/>
        <a:defRPr sz="2480" kern="1200">
          <a:solidFill>
            <a:schemeClr val="tx1"/>
          </a:solidFill>
          <a:latin typeface="+mn-lt"/>
          <a:ea typeface="+mn-ea"/>
          <a:cs typeface="+mn-cs"/>
        </a:defRPr>
      </a:lvl4pPr>
      <a:lvl5pPr marL="2835097" indent="-315011" algn="l" defTabSz="1260043" rtl="0" eaLnBrk="1" latinLnBrk="0" hangingPunct="1">
        <a:lnSpc>
          <a:spcPct val="90000"/>
        </a:lnSpc>
        <a:spcBef>
          <a:spcPts val="689"/>
        </a:spcBef>
        <a:buFont typeface="Arial" panose="020B0604020202020204" pitchFamily="34" charset="0"/>
        <a:buChar char="•"/>
        <a:defRPr sz="2480" kern="1200">
          <a:solidFill>
            <a:schemeClr val="tx1"/>
          </a:solidFill>
          <a:latin typeface="+mn-lt"/>
          <a:ea typeface="+mn-ea"/>
          <a:cs typeface="+mn-cs"/>
        </a:defRPr>
      </a:lvl5pPr>
      <a:lvl6pPr marL="3465119" indent="-315011" algn="l" defTabSz="1260043" rtl="0" eaLnBrk="1" latinLnBrk="0" hangingPunct="1">
        <a:lnSpc>
          <a:spcPct val="90000"/>
        </a:lnSpc>
        <a:spcBef>
          <a:spcPts val="689"/>
        </a:spcBef>
        <a:buFont typeface="Arial" panose="020B0604020202020204" pitchFamily="34" charset="0"/>
        <a:buChar char="•"/>
        <a:defRPr sz="2480" kern="1200">
          <a:solidFill>
            <a:schemeClr val="tx1"/>
          </a:solidFill>
          <a:latin typeface="+mn-lt"/>
          <a:ea typeface="+mn-ea"/>
          <a:cs typeface="+mn-cs"/>
        </a:defRPr>
      </a:lvl6pPr>
      <a:lvl7pPr marL="4095140" indent="-315011" algn="l" defTabSz="1260043" rtl="0" eaLnBrk="1" latinLnBrk="0" hangingPunct="1">
        <a:lnSpc>
          <a:spcPct val="90000"/>
        </a:lnSpc>
        <a:spcBef>
          <a:spcPts val="689"/>
        </a:spcBef>
        <a:buFont typeface="Arial" panose="020B0604020202020204" pitchFamily="34" charset="0"/>
        <a:buChar char="•"/>
        <a:defRPr sz="2480" kern="1200">
          <a:solidFill>
            <a:schemeClr val="tx1"/>
          </a:solidFill>
          <a:latin typeface="+mn-lt"/>
          <a:ea typeface="+mn-ea"/>
          <a:cs typeface="+mn-cs"/>
        </a:defRPr>
      </a:lvl7pPr>
      <a:lvl8pPr marL="4725162" indent="-315011" algn="l" defTabSz="1260043" rtl="0" eaLnBrk="1" latinLnBrk="0" hangingPunct="1">
        <a:lnSpc>
          <a:spcPct val="90000"/>
        </a:lnSpc>
        <a:spcBef>
          <a:spcPts val="689"/>
        </a:spcBef>
        <a:buFont typeface="Arial" panose="020B0604020202020204" pitchFamily="34" charset="0"/>
        <a:buChar char="•"/>
        <a:defRPr sz="2480" kern="1200">
          <a:solidFill>
            <a:schemeClr val="tx1"/>
          </a:solidFill>
          <a:latin typeface="+mn-lt"/>
          <a:ea typeface="+mn-ea"/>
          <a:cs typeface="+mn-cs"/>
        </a:defRPr>
      </a:lvl8pPr>
      <a:lvl9pPr marL="5355184" indent="-315011" algn="l" defTabSz="1260043" rtl="0" eaLnBrk="1" latinLnBrk="0" hangingPunct="1">
        <a:lnSpc>
          <a:spcPct val="90000"/>
        </a:lnSpc>
        <a:spcBef>
          <a:spcPts val="689"/>
        </a:spcBef>
        <a:buFont typeface="Arial" panose="020B0604020202020204" pitchFamily="34" charset="0"/>
        <a:buChar char="•"/>
        <a:defRPr sz="24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60043" rtl="0" eaLnBrk="1" latinLnBrk="0" hangingPunct="1">
        <a:defRPr sz="2480" kern="1200">
          <a:solidFill>
            <a:schemeClr val="tx1"/>
          </a:solidFill>
          <a:latin typeface="+mn-lt"/>
          <a:ea typeface="+mn-ea"/>
          <a:cs typeface="+mn-cs"/>
        </a:defRPr>
      </a:lvl1pPr>
      <a:lvl2pPr marL="630022" algn="l" defTabSz="1260043" rtl="0" eaLnBrk="1" latinLnBrk="0" hangingPunct="1">
        <a:defRPr sz="2480" kern="1200">
          <a:solidFill>
            <a:schemeClr val="tx1"/>
          </a:solidFill>
          <a:latin typeface="+mn-lt"/>
          <a:ea typeface="+mn-ea"/>
          <a:cs typeface="+mn-cs"/>
        </a:defRPr>
      </a:lvl2pPr>
      <a:lvl3pPr marL="1260043" algn="l" defTabSz="1260043" rtl="0" eaLnBrk="1" latinLnBrk="0" hangingPunct="1">
        <a:defRPr sz="2480" kern="1200">
          <a:solidFill>
            <a:schemeClr val="tx1"/>
          </a:solidFill>
          <a:latin typeface="+mn-lt"/>
          <a:ea typeface="+mn-ea"/>
          <a:cs typeface="+mn-cs"/>
        </a:defRPr>
      </a:lvl3pPr>
      <a:lvl4pPr marL="1890065" algn="l" defTabSz="1260043" rtl="0" eaLnBrk="1" latinLnBrk="0" hangingPunct="1">
        <a:defRPr sz="2480" kern="1200">
          <a:solidFill>
            <a:schemeClr val="tx1"/>
          </a:solidFill>
          <a:latin typeface="+mn-lt"/>
          <a:ea typeface="+mn-ea"/>
          <a:cs typeface="+mn-cs"/>
        </a:defRPr>
      </a:lvl4pPr>
      <a:lvl5pPr marL="2520086" algn="l" defTabSz="1260043" rtl="0" eaLnBrk="1" latinLnBrk="0" hangingPunct="1">
        <a:defRPr sz="2480" kern="1200">
          <a:solidFill>
            <a:schemeClr val="tx1"/>
          </a:solidFill>
          <a:latin typeface="+mn-lt"/>
          <a:ea typeface="+mn-ea"/>
          <a:cs typeface="+mn-cs"/>
        </a:defRPr>
      </a:lvl5pPr>
      <a:lvl6pPr marL="3150108" algn="l" defTabSz="1260043" rtl="0" eaLnBrk="1" latinLnBrk="0" hangingPunct="1">
        <a:defRPr sz="2480" kern="1200">
          <a:solidFill>
            <a:schemeClr val="tx1"/>
          </a:solidFill>
          <a:latin typeface="+mn-lt"/>
          <a:ea typeface="+mn-ea"/>
          <a:cs typeface="+mn-cs"/>
        </a:defRPr>
      </a:lvl6pPr>
      <a:lvl7pPr marL="3780130" algn="l" defTabSz="1260043" rtl="0" eaLnBrk="1" latinLnBrk="0" hangingPunct="1">
        <a:defRPr sz="2480" kern="1200">
          <a:solidFill>
            <a:schemeClr val="tx1"/>
          </a:solidFill>
          <a:latin typeface="+mn-lt"/>
          <a:ea typeface="+mn-ea"/>
          <a:cs typeface="+mn-cs"/>
        </a:defRPr>
      </a:lvl7pPr>
      <a:lvl8pPr marL="4410151" algn="l" defTabSz="1260043" rtl="0" eaLnBrk="1" latinLnBrk="0" hangingPunct="1">
        <a:defRPr sz="2480" kern="1200">
          <a:solidFill>
            <a:schemeClr val="tx1"/>
          </a:solidFill>
          <a:latin typeface="+mn-lt"/>
          <a:ea typeface="+mn-ea"/>
          <a:cs typeface="+mn-cs"/>
        </a:defRPr>
      </a:lvl8pPr>
      <a:lvl9pPr marL="5040173" algn="l" defTabSz="1260043" rtl="0" eaLnBrk="1" latinLnBrk="0" hangingPunct="1">
        <a:defRPr sz="24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Прямоугольник 78">
            <a:extLst>
              <a:ext uri="{FF2B5EF4-FFF2-40B4-BE49-F238E27FC236}">
                <a16:creationId xmlns:a16="http://schemas.microsoft.com/office/drawing/2014/main" id="{37D59D67-4C75-4704-A40D-CE68C06E319B}"/>
              </a:ext>
            </a:extLst>
          </p:cNvPr>
          <p:cNvSpPr/>
          <p:nvPr/>
        </p:nvSpPr>
        <p:spPr>
          <a:xfrm>
            <a:off x="1" y="0"/>
            <a:ext cx="12599988" cy="12599988"/>
          </a:xfrm>
          <a:prstGeom prst="rect">
            <a:avLst/>
          </a:prstGeom>
          <a:solidFill>
            <a:srgbClr val="FEF7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790" y="980838"/>
            <a:ext cx="9954420" cy="106383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9F1C8A-BDF2-43A7-8D38-6EC1901FF56C}"/>
              </a:ext>
            </a:extLst>
          </p:cNvPr>
          <p:cNvSpPr txBox="1"/>
          <p:nvPr/>
        </p:nvSpPr>
        <p:spPr>
          <a:xfrm>
            <a:off x="6846094" y="457147"/>
            <a:ext cx="5060950" cy="3825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86" spc="-94" dirty="0">
                <a:solidFill>
                  <a:srgbClr val="E86608"/>
                </a:solidFill>
                <a:latin typeface="Square721TL-BoldExtended" panose="020B0807030502060203" pitchFamily="34" charset="0"/>
              </a:rPr>
              <a:t>Координационный центр. Крым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26C780E-4659-400A-AE4F-E8073F5AEEF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45" y="457147"/>
            <a:ext cx="1267051" cy="163695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CF80A86-3D8E-4A21-AB80-C794B961821E}"/>
              </a:ext>
            </a:extLst>
          </p:cNvPr>
          <p:cNvSpPr/>
          <p:nvPr/>
        </p:nvSpPr>
        <p:spPr>
          <a:xfrm>
            <a:off x="692945" y="5629248"/>
            <a:ext cx="11214100" cy="21812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lnSpc>
                <a:spcPct val="114000"/>
              </a:lnSpc>
              <a:defRPr/>
            </a:pPr>
            <a:r>
              <a:rPr lang="ru-RU" sz="3600" b="1" dirty="0">
                <a:solidFill>
                  <a:srgbClr val="E86608"/>
                </a:solidFill>
                <a:latin typeface="Square721TL-BoldExtended" panose="020B0807030502060203" pitchFamily="34" charset="0"/>
              </a:rPr>
              <a:t>УЧАСТНИКИ ТРАВЛИ:</a:t>
            </a:r>
          </a:p>
          <a:p>
            <a:pPr algn="r">
              <a:lnSpc>
                <a:spcPct val="114000"/>
              </a:lnSpc>
              <a:defRPr/>
            </a:pPr>
            <a:r>
              <a:rPr lang="ru-RU" sz="3600" b="1" dirty="0">
                <a:solidFill>
                  <a:schemeClr val="tx1"/>
                </a:solidFill>
                <a:latin typeface="Square721TL-BoldExtended" panose="020B0807030502060203" pitchFamily="34" charset="0"/>
                <a:ea typeface="Tahoma" panose="020B0604030504040204" pitchFamily="34" charset="0"/>
                <a:cs typeface="Arial" panose="020B0604020202020204" pitchFamily="34" charset="0"/>
              </a:rPr>
              <a:t>БУЛЛЕР, ЖЕРТВА, </a:t>
            </a:r>
          </a:p>
          <a:p>
            <a:pPr algn="r">
              <a:lnSpc>
                <a:spcPct val="114000"/>
              </a:lnSpc>
              <a:defRPr/>
            </a:pPr>
            <a:r>
              <a:rPr lang="ru-RU" sz="3600" b="1" dirty="0">
                <a:solidFill>
                  <a:schemeClr val="tx1"/>
                </a:solidFill>
                <a:latin typeface="Square721TL-BoldExtended" panose="020B0807030502060203" pitchFamily="34" charset="0"/>
                <a:ea typeface="Tahoma" panose="020B0604030504040204" pitchFamily="34" charset="0"/>
                <a:cs typeface="Arial" panose="020B0604020202020204" pitchFamily="34" charset="0"/>
              </a:rPr>
              <a:t>СВИДЕТЕЛИ, ЗАЩИТНИКИ</a:t>
            </a:r>
            <a:endParaRPr lang="ru-RU" sz="2000" dirty="0">
              <a:solidFill>
                <a:schemeClr val="tx1"/>
              </a:solidFill>
              <a:latin typeface="Square721TL-BoldExtended" panose="020B0807030502060203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967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3D6D6FA-C2E6-46DC-AF83-21F2FE755096}"/>
              </a:ext>
            </a:extLst>
          </p:cNvPr>
          <p:cNvSpPr/>
          <p:nvPr/>
        </p:nvSpPr>
        <p:spPr>
          <a:xfrm>
            <a:off x="1" y="0"/>
            <a:ext cx="12599988" cy="12599988"/>
          </a:xfrm>
          <a:prstGeom prst="rect">
            <a:avLst/>
          </a:prstGeom>
          <a:solidFill>
            <a:srgbClr val="FEF7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Дуга 26">
            <a:extLst>
              <a:ext uri="{FF2B5EF4-FFF2-40B4-BE49-F238E27FC236}">
                <a16:creationId xmlns:a16="http://schemas.microsoft.com/office/drawing/2014/main" id="{9D6141CE-35F1-490A-9222-517696204459}"/>
              </a:ext>
            </a:extLst>
          </p:cNvPr>
          <p:cNvSpPr/>
          <p:nvPr/>
        </p:nvSpPr>
        <p:spPr>
          <a:xfrm rot="10800000">
            <a:off x="3123632" y="-5689806"/>
            <a:ext cx="6547439" cy="17170811"/>
          </a:xfrm>
          <a:prstGeom prst="arc">
            <a:avLst>
              <a:gd name="adj1" fmla="val 10794559"/>
              <a:gd name="adj2" fmla="val 0"/>
            </a:avLst>
          </a:prstGeom>
          <a:ln w="571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B3A40F3F-DB40-4E3D-9090-F9FEE7FF1F30}"/>
              </a:ext>
            </a:extLst>
          </p:cNvPr>
          <p:cNvSpPr/>
          <p:nvPr/>
        </p:nvSpPr>
        <p:spPr>
          <a:xfrm>
            <a:off x="1767224" y="2500088"/>
            <a:ext cx="2343482" cy="1334088"/>
          </a:xfrm>
          <a:prstGeom prst="roundRect">
            <a:avLst/>
          </a:prstGeom>
          <a:solidFill>
            <a:srgbClr val="E866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БУЛЛЕР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B3345559-A21C-4A9A-B657-6560887446E9}"/>
              </a:ext>
            </a:extLst>
          </p:cNvPr>
          <p:cNvSpPr/>
          <p:nvPr/>
        </p:nvSpPr>
        <p:spPr>
          <a:xfrm>
            <a:off x="1685970" y="4593682"/>
            <a:ext cx="2343482" cy="1334088"/>
          </a:xfrm>
          <a:prstGeom prst="roundRect">
            <a:avLst/>
          </a:prstGeom>
          <a:solidFill>
            <a:srgbClr val="E866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ПОСЛЕДОВАТЕЛЬ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2FACA12F-8FC2-4670-AB6A-AB175E7EC960}"/>
              </a:ext>
            </a:extLst>
          </p:cNvPr>
          <p:cNvSpPr/>
          <p:nvPr/>
        </p:nvSpPr>
        <p:spPr>
          <a:xfrm>
            <a:off x="2162352" y="6581156"/>
            <a:ext cx="2343482" cy="1334088"/>
          </a:xfrm>
          <a:prstGeom prst="roundRect">
            <a:avLst/>
          </a:prstGeom>
          <a:solidFill>
            <a:srgbClr val="E866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АКТИВНО</a:t>
            </a:r>
            <a:br>
              <a:rPr lang="ru-RU" sz="2000" dirty="0" smtClean="0"/>
            </a:br>
            <a:r>
              <a:rPr lang="ru-RU" sz="2000" dirty="0" smtClean="0"/>
              <a:t>ОДОБРЯЮЩИЙ</a:t>
            </a:r>
            <a:endParaRPr lang="ru-RU" sz="2000" dirty="0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BD513699-EF5C-4030-A058-C7C1D309FB8D}"/>
              </a:ext>
            </a:extLst>
          </p:cNvPr>
          <p:cNvSpPr/>
          <p:nvPr/>
        </p:nvSpPr>
        <p:spPr>
          <a:xfrm>
            <a:off x="2857711" y="8568630"/>
            <a:ext cx="2343482" cy="1334088"/>
          </a:xfrm>
          <a:prstGeom prst="roundRect">
            <a:avLst/>
          </a:prstGeom>
          <a:solidFill>
            <a:srgbClr val="E866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ПАССИВНО ОДОБРЯЮЩИЙ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70165A6A-A45B-4782-8A97-C8E2FEF07A84}"/>
              </a:ext>
            </a:extLst>
          </p:cNvPr>
          <p:cNvSpPr/>
          <p:nvPr/>
        </p:nvSpPr>
        <p:spPr>
          <a:xfrm>
            <a:off x="5225611" y="10662224"/>
            <a:ext cx="2343482" cy="1334088"/>
          </a:xfrm>
          <a:prstGeom prst="roundRect">
            <a:avLst/>
          </a:prstGeom>
          <a:solidFill>
            <a:srgbClr val="E866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РАВНОДУШНЫЙ СВИДЕТЕЛЬ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C3FC45A8-2733-4248-9739-8418833AFDD2}"/>
              </a:ext>
            </a:extLst>
          </p:cNvPr>
          <p:cNvSpPr/>
          <p:nvPr/>
        </p:nvSpPr>
        <p:spPr>
          <a:xfrm>
            <a:off x="8278913" y="6581156"/>
            <a:ext cx="2343482" cy="1334088"/>
          </a:xfrm>
          <a:prstGeom prst="roundRect">
            <a:avLst/>
          </a:prstGeom>
          <a:solidFill>
            <a:srgbClr val="E866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ПОТЕНЦИАЛЬНЫЙ ЗАЩИТНИК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66ACB54A-B861-4E1E-8465-F4C2FE5DCC53}"/>
              </a:ext>
            </a:extLst>
          </p:cNvPr>
          <p:cNvSpPr/>
          <p:nvPr/>
        </p:nvSpPr>
        <p:spPr>
          <a:xfrm>
            <a:off x="8702254" y="2500088"/>
            <a:ext cx="2343482" cy="1334088"/>
          </a:xfrm>
          <a:prstGeom prst="roundRect">
            <a:avLst/>
          </a:prstGeom>
          <a:solidFill>
            <a:srgbClr val="E866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ЗАЩИТНИК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1E30EBBB-16C5-4D56-986C-4B232EC717A3}"/>
              </a:ext>
            </a:extLst>
          </p:cNvPr>
          <p:cNvSpPr/>
          <p:nvPr/>
        </p:nvSpPr>
        <p:spPr>
          <a:xfrm>
            <a:off x="5336810" y="4664068"/>
            <a:ext cx="2343482" cy="1334088"/>
          </a:xfrm>
          <a:prstGeom prst="roundRect">
            <a:avLst/>
          </a:prstGeom>
          <a:solidFill>
            <a:srgbClr val="E866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ЖЕРТВА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867A8D-6FAE-450C-87DB-CDB0CACA3675}"/>
              </a:ext>
            </a:extLst>
          </p:cNvPr>
          <p:cNvSpPr txBox="1"/>
          <p:nvPr/>
        </p:nvSpPr>
        <p:spPr>
          <a:xfrm>
            <a:off x="752812" y="465214"/>
            <a:ext cx="115114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Square721TL-BoldExtended" panose="020B0807030502060203" pitchFamily="34" charset="0"/>
              </a:rPr>
              <a:t>В 80-ые годы профессор психологии Дэн </a:t>
            </a:r>
            <a:r>
              <a:rPr lang="ru-RU" sz="2400" dirty="0" err="1">
                <a:latin typeface="Square721TL-BoldExtended" panose="020B0807030502060203" pitchFamily="34" charset="0"/>
              </a:rPr>
              <a:t>Олвеус</a:t>
            </a:r>
            <a:r>
              <a:rPr lang="ru-RU" sz="2400" dirty="0">
                <a:latin typeface="Square721TL-BoldExtended" panose="020B0807030502060203" pitchFamily="34" charset="0"/>
              </a:rPr>
              <a:t> сформировал так называемый </a:t>
            </a:r>
            <a:r>
              <a:rPr lang="ru-RU" sz="2400" dirty="0">
                <a:solidFill>
                  <a:srgbClr val="E86608"/>
                </a:solidFill>
                <a:latin typeface="Square721TL-BoldExtended" panose="020B0807030502060203" pitchFamily="34" charset="0"/>
              </a:rPr>
              <a:t>«круг </a:t>
            </a:r>
            <a:r>
              <a:rPr lang="ru-RU" sz="2400" dirty="0" err="1">
                <a:solidFill>
                  <a:srgbClr val="E86608"/>
                </a:solidFill>
                <a:latin typeface="Square721TL-BoldExtended" panose="020B0807030502060203" pitchFamily="34" charset="0"/>
              </a:rPr>
              <a:t>буллинга</a:t>
            </a:r>
            <a:r>
              <a:rPr lang="ru-RU" sz="2400" dirty="0">
                <a:solidFill>
                  <a:srgbClr val="E86608"/>
                </a:solidFill>
                <a:latin typeface="Square721TL-BoldExtended" panose="020B0807030502060203" pitchFamily="34" charset="0"/>
              </a:rPr>
              <a:t>»</a:t>
            </a:r>
            <a:r>
              <a:rPr lang="ru-RU" sz="2400" dirty="0">
                <a:latin typeface="Square721TL-BoldExtended" panose="020B0807030502060203" pitchFamily="34" charset="0"/>
              </a:rPr>
              <a:t>, схематично изобразив всех участников травли </a:t>
            </a:r>
            <a:endParaRPr lang="en-US" sz="2400" dirty="0">
              <a:latin typeface="Square721TL-BoldExtended" panose="020B0807030502060203" pitchFamily="34" charset="0"/>
            </a:endParaRPr>
          </a:p>
          <a:p>
            <a:r>
              <a:rPr lang="ru-RU" sz="2400" dirty="0">
                <a:latin typeface="Square721TL-BoldExtended" panose="020B0807030502060203" pitchFamily="34" charset="0"/>
              </a:rPr>
              <a:t>и их роли  </a:t>
            </a:r>
          </a:p>
        </p:txBody>
      </p:sp>
    </p:spTree>
    <p:extLst>
      <p:ext uri="{BB962C8B-B14F-4D97-AF65-F5344CB8AC3E}">
        <p14:creationId xmlns:p14="http://schemas.microsoft.com/office/powerpoint/2010/main" val="3290301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CCFFE3-9FB2-4E9E-91EA-B2E8EE46C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C0BF9E2-2903-4990-A093-D19D0FD6C740}"/>
              </a:ext>
            </a:extLst>
          </p:cNvPr>
          <p:cNvSpPr/>
          <p:nvPr/>
        </p:nvSpPr>
        <p:spPr>
          <a:xfrm>
            <a:off x="1" y="0"/>
            <a:ext cx="12599988" cy="12599988"/>
          </a:xfrm>
          <a:prstGeom prst="rect">
            <a:avLst/>
          </a:prstGeom>
          <a:solidFill>
            <a:srgbClr val="FEF7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94BBCC-B23E-488C-B80B-59299E143175}"/>
              </a:ext>
            </a:extLst>
          </p:cNvPr>
          <p:cNvSpPr txBox="1"/>
          <p:nvPr/>
        </p:nvSpPr>
        <p:spPr>
          <a:xfrm>
            <a:off x="907227" y="1235858"/>
            <a:ext cx="24561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Square721TL-BoldExtended" panose="020B0807030502060203" pitchFamily="34" charset="0"/>
              </a:rPr>
              <a:t>БУЛЛЕР</a:t>
            </a:r>
            <a:r>
              <a:rPr lang="ru-RU" sz="2400" dirty="0">
                <a:latin typeface="Square721TL-BoldExtended" panose="020B0807030502060203" pitchFamily="34" charset="0"/>
              </a:rPr>
              <a:t> </a:t>
            </a:r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7FD395A1-7C38-4278-8380-A6C7508EAD26}"/>
              </a:ext>
            </a:extLst>
          </p:cNvPr>
          <p:cNvSpPr/>
          <p:nvPr/>
        </p:nvSpPr>
        <p:spPr>
          <a:xfrm>
            <a:off x="3404327" y="1255152"/>
            <a:ext cx="641684" cy="484632"/>
          </a:xfrm>
          <a:prstGeom prst="rightArrow">
            <a:avLst/>
          </a:prstGeom>
          <a:solidFill>
            <a:srgbClr val="E866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3EEB5A-065B-414B-87A8-0E4CB0B6897D}"/>
              </a:ext>
            </a:extLst>
          </p:cNvPr>
          <p:cNvSpPr txBox="1"/>
          <p:nvPr/>
        </p:nvSpPr>
        <p:spPr>
          <a:xfrm>
            <a:off x="4229597" y="527972"/>
            <a:ext cx="723850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Square721TL-BoldExtended" panose="020B0807030502060203" pitchFamily="34" charset="0"/>
              </a:rPr>
              <a:t>Агрессор, тот, кто начинает травлю, проявляет открытую или скрытую агрессию (запугивает, наносит увечья, издевается, унижает, инициирует и поддерживает бойкот, </a:t>
            </a:r>
            <a:r>
              <a:rPr lang="ru-RU" sz="2000" b="1" dirty="0" err="1">
                <a:latin typeface="Square721TL-BoldExtended" panose="020B0807030502060203" pitchFamily="34" charset="0"/>
              </a:rPr>
              <a:t>кибертравлю</a:t>
            </a:r>
            <a:r>
              <a:rPr lang="ru-RU" sz="2000" b="1" dirty="0">
                <a:latin typeface="Square721TL-BoldExtended" panose="020B0807030502060203" pitchFamily="34" charset="0"/>
              </a:rPr>
              <a:t> и др.)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AF2D93-EAB1-48A8-A95B-F14EB3BA709A}"/>
              </a:ext>
            </a:extLst>
          </p:cNvPr>
          <p:cNvSpPr txBox="1"/>
          <p:nvPr/>
        </p:nvSpPr>
        <p:spPr>
          <a:xfrm>
            <a:off x="5297956" y="2704214"/>
            <a:ext cx="20040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E86608"/>
                </a:solidFill>
                <a:latin typeface="Square721TL-BoldExtended" panose="020B0807030502060203" pitchFamily="34" charset="0"/>
              </a:rPr>
              <a:t>БУЛЛЕР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D63CCE8-0AA6-443E-A7B7-7186F15321B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591" y="3308498"/>
            <a:ext cx="2386806" cy="254506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764C2F9-6D64-4240-9799-B950408A4DCB}"/>
              </a:ext>
            </a:extLst>
          </p:cNvPr>
          <p:cNvSpPr txBox="1"/>
          <p:nvPr/>
        </p:nvSpPr>
        <p:spPr>
          <a:xfrm>
            <a:off x="359436" y="6857114"/>
            <a:ext cx="37433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E86608"/>
                </a:solidFill>
                <a:latin typeface="Square721TL-BoldExtended" panose="020B0807030502060203" pitchFamily="34" charset="0"/>
              </a:rPr>
              <a:t>КОМПЕНСАТОР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40677BB-2421-4395-970B-8650FEB36E5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699" y="7480448"/>
            <a:ext cx="2386806" cy="254506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AC9ECEA-7A2D-4D55-AC26-6C058A1E9E5A}"/>
              </a:ext>
            </a:extLst>
          </p:cNvPr>
          <p:cNvSpPr txBox="1"/>
          <p:nvPr/>
        </p:nvSpPr>
        <p:spPr>
          <a:xfrm>
            <a:off x="4951708" y="6855545"/>
            <a:ext cx="26965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E86608"/>
                </a:solidFill>
                <a:latin typeface="Square721TL-BoldExtended" panose="020B0807030502060203" pitchFamily="34" charset="0"/>
              </a:rPr>
              <a:t>НИГИЛИСТ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50E9EF9-4D4F-4864-A60C-CE058A30ABD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591" y="7480448"/>
            <a:ext cx="2386806" cy="254506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081D962-F133-46F9-9AAA-4451B58A3774}"/>
              </a:ext>
            </a:extLst>
          </p:cNvPr>
          <p:cNvSpPr txBox="1"/>
          <p:nvPr/>
        </p:nvSpPr>
        <p:spPr>
          <a:xfrm>
            <a:off x="8627864" y="6855545"/>
            <a:ext cx="34820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E86608"/>
                </a:solidFill>
                <a:latin typeface="Square721TL-BoldExtended" panose="020B0807030502060203" pitchFamily="34" charset="0"/>
              </a:rPr>
              <a:t>КОМБИНАТОР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6FD37FE-D966-4690-9DE0-464BE212B04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5483" y="7480448"/>
            <a:ext cx="2386806" cy="2545062"/>
          </a:xfrm>
          <a:prstGeom prst="rect">
            <a:avLst/>
          </a:prstGeom>
        </p:spPr>
      </p:pic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DE1AE8EE-57A2-447D-9353-53FD9121F2BC}"/>
              </a:ext>
            </a:extLst>
          </p:cNvPr>
          <p:cNvSpPr/>
          <p:nvPr/>
        </p:nvSpPr>
        <p:spPr>
          <a:xfrm>
            <a:off x="748608" y="10402598"/>
            <a:ext cx="2964988" cy="1334088"/>
          </a:xfrm>
          <a:prstGeom prst="roundRect">
            <a:avLst/>
          </a:prstGeom>
          <a:solidFill>
            <a:srgbClr val="E866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Применяет агрессию как способ справиться </a:t>
            </a:r>
          </a:p>
          <a:p>
            <a:pPr algn="ctr"/>
            <a:r>
              <a:rPr lang="ru-RU" sz="2000" dirty="0"/>
              <a:t>с внутренним напряжением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AF052A2C-0F87-449A-B471-B1C5F93B0339}"/>
              </a:ext>
            </a:extLst>
          </p:cNvPr>
          <p:cNvSpPr/>
          <p:nvPr/>
        </p:nvSpPr>
        <p:spPr>
          <a:xfrm>
            <a:off x="4817499" y="10402598"/>
            <a:ext cx="2964988" cy="1334088"/>
          </a:xfrm>
          <a:prstGeom prst="roundRect">
            <a:avLst/>
          </a:prstGeom>
          <a:solidFill>
            <a:srgbClr val="E866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Имеет склонность к отрицанию принятых норм, безразличен к последствиям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8A114D1F-9C8A-4B57-8570-08F68EF05F1E}"/>
              </a:ext>
            </a:extLst>
          </p:cNvPr>
          <p:cNvSpPr/>
          <p:nvPr/>
        </p:nvSpPr>
        <p:spPr>
          <a:xfrm>
            <a:off x="8886392" y="10399460"/>
            <a:ext cx="2964988" cy="1334088"/>
          </a:xfrm>
          <a:prstGeom prst="roundRect">
            <a:avLst/>
          </a:prstGeom>
          <a:solidFill>
            <a:srgbClr val="E866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Осознанно, с помощью манипуляций и харизмы ищет власти</a:t>
            </a:r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99700C12-06BD-44C9-9BF0-B07FF24B8C0C}"/>
              </a:ext>
            </a:extLst>
          </p:cNvPr>
          <p:cNvCxnSpPr>
            <a:cxnSpLocks/>
            <a:stCxn id="17" idx="2"/>
          </p:cNvCxnSpPr>
          <p:nvPr/>
        </p:nvCxnSpPr>
        <p:spPr>
          <a:xfrm flipH="1">
            <a:off x="6299993" y="5853560"/>
            <a:ext cx="1" cy="446434"/>
          </a:xfrm>
          <a:prstGeom prst="line">
            <a:avLst/>
          </a:prstGeom>
          <a:ln w="1016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79A5BE78-4AB8-4744-B5F3-DD628C868189}"/>
              </a:ext>
            </a:extLst>
          </p:cNvPr>
          <p:cNvCxnSpPr>
            <a:cxnSpLocks/>
          </p:cNvCxnSpPr>
          <p:nvPr/>
        </p:nvCxnSpPr>
        <p:spPr>
          <a:xfrm flipH="1">
            <a:off x="2135289" y="6299994"/>
            <a:ext cx="8233596" cy="0"/>
          </a:xfrm>
          <a:prstGeom prst="line">
            <a:avLst/>
          </a:prstGeom>
          <a:ln w="1016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03B2E179-DA79-4AF5-A1D1-DE39D9E31CFF}"/>
              </a:ext>
            </a:extLst>
          </p:cNvPr>
          <p:cNvCxnSpPr>
            <a:cxnSpLocks/>
          </p:cNvCxnSpPr>
          <p:nvPr/>
        </p:nvCxnSpPr>
        <p:spPr>
          <a:xfrm flipH="1">
            <a:off x="2135288" y="6302861"/>
            <a:ext cx="1" cy="446434"/>
          </a:xfrm>
          <a:prstGeom prst="line">
            <a:avLst/>
          </a:prstGeom>
          <a:ln w="1016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CB55F189-3F3F-4EE6-AFFA-9C8E7BB008C2}"/>
              </a:ext>
            </a:extLst>
          </p:cNvPr>
          <p:cNvCxnSpPr>
            <a:cxnSpLocks/>
          </p:cNvCxnSpPr>
          <p:nvPr/>
        </p:nvCxnSpPr>
        <p:spPr>
          <a:xfrm flipH="1">
            <a:off x="6299991" y="6302861"/>
            <a:ext cx="1" cy="446434"/>
          </a:xfrm>
          <a:prstGeom prst="line">
            <a:avLst/>
          </a:prstGeom>
          <a:ln w="1016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EB2596E2-53A3-4785-8545-96CA3F587A09}"/>
              </a:ext>
            </a:extLst>
          </p:cNvPr>
          <p:cNvCxnSpPr>
            <a:cxnSpLocks/>
          </p:cNvCxnSpPr>
          <p:nvPr/>
        </p:nvCxnSpPr>
        <p:spPr>
          <a:xfrm flipH="1">
            <a:off x="10368885" y="6297128"/>
            <a:ext cx="1" cy="446434"/>
          </a:xfrm>
          <a:prstGeom prst="line">
            <a:avLst/>
          </a:prstGeom>
          <a:ln w="1016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07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354B67-3043-4148-AB28-D2F0AF1E9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60668F2-D82E-4689-A406-E6DE7C162F6A}"/>
              </a:ext>
            </a:extLst>
          </p:cNvPr>
          <p:cNvSpPr/>
          <p:nvPr/>
        </p:nvSpPr>
        <p:spPr>
          <a:xfrm>
            <a:off x="0" y="0"/>
            <a:ext cx="12599988" cy="12599988"/>
          </a:xfrm>
          <a:prstGeom prst="rect">
            <a:avLst/>
          </a:prstGeom>
          <a:solidFill>
            <a:srgbClr val="FEF7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BF20A1-F8FD-4ECC-9EE1-4ED49D33BD9A}"/>
              </a:ext>
            </a:extLst>
          </p:cNvPr>
          <p:cNvSpPr txBox="1"/>
          <p:nvPr/>
        </p:nvSpPr>
        <p:spPr>
          <a:xfrm>
            <a:off x="907227" y="1235858"/>
            <a:ext cx="26340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Square721TL-BoldExtended" panose="020B0807030502060203" pitchFamily="34" charset="0"/>
              </a:rPr>
              <a:t>ЖЕРТВА</a:t>
            </a:r>
            <a:r>
              <a:rPr lang="ru-RU" sz="2400" dirty="0">
                <a:latin typeface="Square721TL-BoldExtended" panose="020B0807030502060203" pitchFamily="34" charset="0"/>
              </a:rPr>
              <a:t> </a:t>
            </a:r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01F1162C-4B96-4373-AD3F-2B7ED52F1C03}"/>
              </a:ext>
            </a:extLst>
          </p:cNvPr>
          <p:cNvSpPr/>
          <p:nvPr/>
        </p:nvSpPr>
        <p:spPr>
          <a:xfrm>
            <a:off x="3404327" y="1255152"/>
            <a:ext cx="641684" cy="484632"/>
          </a:xfrm>
          <a:prstGeom prst="rightArrow">
            <a:avLst/>
          </a:prstGeom>
          <a:solidFill>
            <a:srgbClr val="E866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668ED4-E9DE-47D7-9D5D-A300C56BFA6C}"/>
              </a:ext>
            </a:extLst>
          </p:cNvPr>
          <p:cNvSpPr txBox="1"/>
          <p:nvPr/>
        </p:nvSpPr>
        <p:spPr>
          <a:xfrm>
            <a:off x="4229597" y="527972"/>
            <a:ext cx="723850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Square721TL-BoldExtended" panose="020B0807030502060203" pitchFamily="34" charset="0"/>
              </a:rPr>
              <a:t>Человек, подвергающийся травле. Жертва становится объектом интереса агрессора по любому признаку (пол, возраст, раса, социальный статус, доход, наличие увечий, одаренность, интересы, характер и др.)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C7E77C-0DCB-4A8A-AC4D-6F384F342185}"/>
              </a:ext>
            </a:extLst>
          </p:cNvPr>
          <p:cNvSpPr txBox="1"/>
          <p:nvPr/>
        </p:nvSpPr>
        <p:spPr>
          <a:xfrm>
            <a:off x="907227" y="3209608"/>
            <a:ext cx="10826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ysClr val="windowText" lastClr="000000"/>
                </a:solidFill>
                <a:latin typeface="Square721TL-BoldExtended" panose="020B0807030502060203" pitchFamily="34" charset="0"/>
              </a:rPr>
              <a:t>Жертву травли ждут ожидают следующие </a:t>
            </a:r>
            <a:r>
              <a:rPr lang="ru-RU" sz="2400" dirty="0">
                <a:solidFill>
                  <a:srgbClr val="E86608"/>
                </a:solidFill>
                <a:latin typeface="Square721TL-BoldExtended" panose="020B0807030502060203" pitchFamily="34" charset="0"/>
              </a:rPr>
              <a:t>последствия: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063A1501-549E-43CC-B86B-420DD9B75EEB}"/>
              </a:ext>
            </a:extLst>
          </p:cNvPr>
          <p:cNvSpPr/>
          <p:nvPr/>
        </p:nvSpPr>
        <p:spPr>
          <a:xfrm>
            <a:off x="-3742431" y="4681201"/>
            <a:ext cx="15210530" cy="1080000"/>
          </a:xfrm>
          <a:prstGeom prst="roundRect">
            <a:avLst>
              <a:gd name="adj" fmla="val 21252"/>
            </a:avLst>
          </a:prstGeom>
          <a:solidFill>
            <a:srgbClr val="E866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E1720F67-74F2-40F3-A5E8-49C644E496BD}"/>
              </a:ext>
            </a:extLst>
          </p:cNvPr>
          <p:cNvSpPr/>
          <p:nvPr/>
        </p:nvSpPr>
        <p:spPr>
          <a:xfrm>
            <a:off x="-3742431" y="6461735"/>
            <a:ext cx="15210530" cy="1080000"/>
          </a:xfrm>
          <a:prstGeom prst="roundRect">
            <a:avLst>
              <a:gd name="adj" fmla="val 21252"/>
            </a:avLst>
          </a:prstGeom>
          <a:solidFill>
            <a:srgbClr val="E866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2C53D679-C536-4A75-991C-33C9508843D7}"/>
              </a:ext>
            </a:extLst>
          </p:cNvPr>
          <p:cNvSpPr/>
          <p:nvPr/>
        </p:nvSpPr>
        <p:spPr>
          <a:xfrm>
            <a:off x="-3742431" y="8242269"/>
            <a:ext cx="15210530" cy="1080000"/>
          </a:xfrm>
          <a:prstGeom prst="roundRect">
            <a:avLst>
              <a:gd name="adj" fmla="val 21252"/>
            </a:avLst>
          </a:prstGeom>
          <a:solidFill>
            <a:srgbClr val="E866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AEC7CA1C-3C12-42AF-9A0C-37B973D13761}"/>
              </a:ext>
            </a:extLst>
          </p:cNvPr>
          <p:cNvSpPr/>
          <p:nvPr/>
        </p:nvSpPr>
        <p:spPr>
          <a:xfrm>
            <a:off x="-3742431" y="10022803"/>
            <a:ext cx="15210530" cy="1080000"/>
          </a:xfrm>
          <a:prstGeom prst="roundRect">
            <a:avLst>
              <a:gd name="adj" fmla="val 21252"/>
            </a:avLst>
          </a:prstGeom>
          <a:solidFill>
            <a:srgbClr val="E866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15F92B-92B7-4760-93EF-A47164818EC2}"/>
              </a:ext>
            </a:extLst>
          </p:cNvPr>
          <p:cNvSpPr txBox="1"/>
          <p:nvPr/>
        </p:nvSpPr>
        <p:spPr>
          <a:xfrm>
            <a:off x="2357604" y="10331970"/>
            <a:ext cx="4751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Square721TL-BoldExtended" panose="020B0807030502060203" pitchFamily="34" charset="0"/>
              </a:rPr>
              <a:t>Социальная изоляция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628BE3F-7C29-4EEB-85A9-9D0B58DA23D4}"/>
              </a:ext>
            </a:extLst>
          </p:cNvPr>
          <p:cNvSpPr/>
          <p:nvPr/>
        </p:nvSpPr>
        <p:spPr>
          <a:xfrm>
            <a:off x="2357604" y="8551436"/>
            <a:ext cx="56332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Square721TL-BoldExtended" panose="020B0807030502060203" pitchFamily="34" charset="0"/>
              </a:rPr>
              <a:t>Тревожность и депрессия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DEBE3F9-309C-498C-AA4B-514BE0591CDB}"/>
              </a:ext>
            </a:extLst>
          </p:cNvPr>
          <p:cNvSpPr/>
          <p:nvPr/>
        </p:nvSpPr>
        <p:spPr>
          <a:xfrm>
            <a:off x="2357604" y="4828698"/>
            <a:ext cx="86867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Square721TL-BoldExtended" panose="020B0807030502060203" pitchFamily="34" charset="0"/>
              </a:rPr>
              <a:t>Снижение самооценки и уверенности в себе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B77C4D9-3A7D-4CE7-B0BB-7419A1B9B7F2}"/>
              </a:ext>
            </a:extLst>
          </p:cNvPr>
          <p:cNvSpPr/>
          <p:nvPr/>
        </p:nvSpPr>
        <p:spPr>
          <a:xfrm>
            <a:off x="2357604" y="6586236"/>
            <a:ext cx="86867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Square721TL-BoldExtended" panose="020B0807030502060203" pitchFamily="34" charset="0"/>
              </a:rPr>
              <a:t>Агрессия, саморазрушение или самоповреждение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1DB87E63-4A4D-4AA5-92AF-56A6F7A5E38E}"/>
              </a:ext>
            </a:extLst>
          </p:cNvPr>
          <p:cNvSpPr/>
          <p:nvPr/>
        </p:nvSpPr>
        <p:spPr>
          <a:xfrm flipH="1" flipV="1">
            <a:off x="1147821" y="4808126"/>
            <a:ext cx="815614" cy="8156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7BBEBE45-E318-4F74-99A5-0E069CC6EF47}"/>
              </a:ext>
            </a:extLst>
          </p:cNvPr>
          <p:cNvSpPr/>
          <p:nvPr/>
        </p:nvSpPr>
        <p:spPr>
          <a:xfrm flipH="1" flipV="1">
            <a:off x="1147934" y="6583214"/>
            <a:ext cx="815614" cy="8156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49309A19-630D-451F-8DD4-219598E22C78}"/>
              </a:ext>
            </a:extLst>
          </p:cNvPr>
          <p:cNvSpPr/>
          <p:nvPr/>
        </p:nvSpPr>
        <p:spPr>
          <a:xfrm flipH="1" flipV="1">
            <a:off x="1147821" y="8374461"/>
            <a:ext cx="815614" cy="8156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7BE49EF2-81CB-46B4-94EC-55257B79FB3E}"/>
              </a:ext>
            </a:extLst>
          </p:cNvPr>
          <p:cNvSpPr/>
          <p:nvPr/>
        </p:nvSpPr>
        <p:spPr>
          <a:xfrm flipH="1" flipV="1">
            <a:off x="1147821" y="10154995"/>
            <a:ext cx="815614" cy="8156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14987" y="4934750"/>
            <a:ext cx="651289" cy="651289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347" y="6703619"/>
            <a:ext cx="640562" cy="640562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987" y="8337079"/>
            <a:ext cx="1051287" cy="1051287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169" y="10251691"/>
            <a:ext cx="718918" cy="718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13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6B41A5-EE70-47FA-B8A9-FA49663F3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2E863C-A562-423F-8DAC-027E824477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B8E4ED3-1069-442F-A6BA-EFDC3F20650A}"/>
              </a:ext>
            </a:extLst>
          </p:cNvPr>
          <p:cNvSpPr/>
          <p:nvPr/>
        </p:nvSpPr>
        <p:spPr>
          <a:xfrm>
            <a:off x="1" y="0"/>
            <a:ext cx="12599988" cy="12599988"/>
          </a:xfrm>
          <a:prstGeom prst="rect">
            <a:avLst/>
          </a:prstGeom>
          <a:solidFill>
            <a:srgbClr val="FEF7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85DBAF-AEB8-4ADE-B2F0-8210E6A98B84}"/>
              </a:ext>
            </a:extLst>
          </p:cNvPr>
          <p:cNvSpPr txBox="1"/>
          <p:nvPr/>
        </p:nvSpPr>
        <p:spPr>
          <a:xfrm>
            <a:off x="866249" y="1251248"/>
            <a:ext cx="469070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dirty="0" smtClean="0">
                <a:latin typeface="Square721TL-BoldExtended" panose="020B0807030502060203" pitchFamily="34" charset="0"/>
              </a:rPr>
              <a:t>ПОСЛЕДОВАТЕЛЬ</a:t>
            </a:r>
            <a:r>
              <a:rPr lang="ru-RU" sz="2400" dirty="0" smtClean="0">
                <a:latin typeface="Square721TL-BoldExtended" panose="020B0807030502060203" pitchFamily="34" charset="0"/>
              </a:rPr>
              <a:t> </a:t>
            </a:r>
            <a:endParaRPr lang="ru-RU" sz="2400" dirty="0">
              <a:latin typeface="Square721TL-BoldExtended" panose="020B0807030502060203" pitchFamily="34" charset="0"/>
            </a:endParaRPr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5957A16F-512B-4656-B1B4-2EA75D6B7235}"/>
              </a:ext>
            </a:extLst>
          </p:cNvPr>
          <p:cNvSpPr/>
          <p:nvPr/>
        </p:nvSpPr>
        <p:spPr>
          <a:xfrm>
            <a:off x="5534116" y="1259059"/>
            <a:ext cx="641684" cy="484632"/>
          </a:xfrm>
          <a:prstGeom prst="rightArrow">
            <a:avLst/>
          </a:prstGeom>
          <a:solidFill>
            <a:srgbClr val="E866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A014C9-6B4F-49EF-90C0-C309FF2EEF0E}"/>
              </a:ext>
            </a:extLst>
          </p:cNvPr>
          <p:cNvSpPr txBox="1"/>
          <p:nvPr/>
        </p:nvSpPr>
        <p:spPr>
          <a:xfrm>
            <a:off x="6299993" y="681861"/>
            <a:ext cx="516810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Square721TL-BoldExtended" panose="020B0807030502060203" pitchFamily="34" charset="0"/>
              </a:rPr>
              <a:t>«Свита» </a:t>
            </a:r>
            <a:r>
              <a:rPr lang="ru-RU" sz="2000" b="1" dirty="0" err="1">
                <a:latin typeface="Square721TL-BoldExtended" panose="020B0807030502060203" pitchFamily="34" charset="0"/>
              </a:rPr>
              <a:t>буллера</a:t>
            </a:r>
            <a:r>
              <a:rPr lang="ru-RU" sz="2000" b="1" dirty="0">
                <a:latin typeface="Square721TL-BoldExtended" panose="020B0807030502060203" pitchFamily="34" charset="0"/>
              </a:rPr>
              <a:t>, активно </a:t>
            </a:r>
            <a:r>
              <a:rPr lang="ru-RU" sz="2000" b="1" dirty="0" smtClean="0">
                <a:latin typeface="Square721TL-BoldExtended" panose="020B0807030502060203" pitchFamily="34" charset="0"/>
              </a:rPr>
              <a:t>помогает </a:t>
            </a:r>
            <a:r>
              <a:rPr lang="ru-RU" sz="2000" b="1" dirty="0">
                <a:latin typeface="Square721TL-BoldExtended" panose="020B0807030502060203" pitchFamily="34" charset="0"/>
              </a:rPr>
              <a:t>и </a:t>
            </a:r>
            <a:r>
              <a:rPr lang="ru-RU" sz="2000" b="1" dirty="0" smtClean="0">
                <a:latin typeface="Square721TL-BoldExtended" panose="020B0807030502060203" pitchFamily="34" charset="0"/>
              </a:rPr>
              <a:t>поддерживает </a:t>
            </a:r>
            <a:r>
              <a:rPr lang="ru-RU" sz="2000" b="1" dirty="0">
                <a:latin typeface="Square721TL-BoldExtended" panose="020B0807030502060203" pitchFamily="34" charset="0"/>
              </a:rPr>
              <a:t>агрессора в травле жертвы, но не </a:t>
            </a:r>
            <a:r>
              <a:rPr lang="ru-RU" sz="2000" b="1" dirty="0" smtClean="0">
                <a:latin typeface="Square721TL-BoldExtended" panose="020B0807030502060203" pitchFamily="34" charset="0"/>
              </a:rPr>
              <a:t>является прямым инициатором</a:t>
            </a:r>
            <a:endParaRPr lang="ru-RU" sz="2000" b="1" dirty="0">
              <a:latin typeface="Square721TL-BoldExtended" panose="020B080703050206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5117C7-34D4-4BD2-BF0A-E5831E0F142D}"/>
              </a:ext>
            </a:extLst>
          </p:cNvPr>
          <p:cNvSpPr txBox="1"/>
          <p:nvPr/>
        </p:nvSpPr>
        <p:spPr>
          <a:xfrm>
            <a:off x="866249" y="7155522"/>
            <a:ext cx="4062331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dirty="0" smtClean="0">
                <a:latin typeface="Square721TL-BoldExtended" panose="020B0807030502060203" pitchFamily="34" charset="0"/>
              </a:rPr>
              <a:t>АКТИВНО</a:t>
            </a:r>
            <a:br>
              <a:rPr lang="ru-RU" sz="2600" dirty="0" smtClean="0">
                <a:latin typeface="Square721TL-BoldExtended" panose="020B0807030502060203" pitchFamily="34" charset="0"/>
              </a:rPr>
            </a:br>
            <a:r>
              <a:rPr lang="ru-RU" sz="2600" dirty="0" smtClean="0">
                <a:latin typeface="Square721TL-BoldExtended" panose="020B0807030502060203" pitchFamily="34" charset="0"/>
              </a:rPr>
              <a:t>ОДОБРЯЮЩИЙ</a:t>
            </a:r>
            <a:r>
              <a:rPr lang="ru-RU" sz="2400" dirty="0" smtClean="0">
                <a:latin typeface="Square721TL-BoldExtended" panose="020B0807030502060203" pitchFamily="34" charset="0"/>
              </a:rPr>
              <a:t> </a:t>
            </a:r>
            <a:endParaRPr lang="ru-RU" sz="2400" dirty="0">
              <a:latin typeface="Square721TL-BoldExtended" panose="020B0807030502060203" pitchFamily="34" charset="0"/>
            </a:endParaRPr>
          </a:p>
        </p:txBody>
      </p:sp>
      <p:sp>
        <p:nvSpPr>
          <p:cNvPr id="9" name="Стрелка: вправо 8">
            <a:extLst>
              <a:ext uri="{FF2B5EF4-FFF2-40B4-BE49-F238E27FC236}">
                <a16:creationId xmlns:a16="http://schemas.microsoft.com/office/drawing/2014/main" id="{6D4F06BF-C6F1-4A3B-834C-A5114090C3B6}"/>
              </a:ext>
            </a:extLst>
          </p:cNvPr>
          <p:cNvSpPr/>
          <p:nvPr/>
        </p:nvSpPr>
        <p:spPr>
          <a:xfrm>
            <a:off x="5534116" y="7163333"/>
            <a:ext cx="641684" cy="484632"/>
          </a:xfrm>
          <a:prstGeom prst="rightArrow">
            <a:avLst/>
          </a:prstGeom>
          <a:solidFill>
            <a:srgbClr val="E866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6AB8A6-FDFA-458D-94C0-E96C521D7F55}"/>
              </a:ext>
            </a:extLst>
          </p:cNvPr>
          <p:cNvSpPr txBox="1"/>
          <p:nvPr/>
        </p:nvSpPr>
        <p:spPr>
          <a:xfrm>
            <a:off x="6299994" y="6586135"/>
            <a:ext cx="516810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Square721TL-BoldExtended" panose="020B0807030502060203" pitchFamily="34" charset="0"/>
              </a:rPr>
              <a:t>Не </a:t>
            </a:r>
            <a:r>
              <a:rPr lang="ru-RU" sz="2000" b="1" dirty="0" smtClean="0">
                <a:latin typeface="Square721TL-BoldExtended" panose="020B0807030502060203" pitchFamily="34" charset="0"/>
              </a:rPr>
              <a:t>входит </a:t>
            </a:r>
            <a:r>
              <a:rPr lang="ru-RU" sz="2000" b="1" dirty="0">
                <a:latin typeface="Square721TL-BoldExtended" panose="020B0807030502060203" pitchFamily="34" charset="0"/>
              </a:rPr>
              <a:t>в «свиту» </a:t>
            </a:r>
            <a:r>
              <a:rPr lang="ru-RU" sz="2000" b="1" dirty="0" err="1">
                <a:latin typeface="Square721TL-BoldExtended" panose="020B0807030502060203" pitchFamily="34" charset="0"/>
              </a:rPr>
              <a:t>буллера</a:t>
            </a:r>
            <a:r>
              <a:rPr lang="ru-RU" sz="2000" b="1" dirty="0">
                <a:latin typeface="Square721TL-BoldExtended" panose="020B0807030502060203" pitchFamily="34" charset="0"/>
              </a:rPr>
              <a:t>, не </a:t>
            </a:r>
            <a:r>
              <a:rPr lang="ru-RU" sz="2000" b="1" dirty="0" smtClean="0">
                <a:latin typeface="Square721TL-BoldExtended" panose="020B0807030502060203" pitchFamily="34" charset="0"/>
              </a:rPr>
              <a:t>принимает </a:t>
            </a:r>
            <a:r>
              <a:rPr lang="ru-RU" sz="2000" b="1" dirty="0">
                <a:latin typeface="Square721TL-BoldExtended" panose="020B0807030502060203" pitchFamily="34" charset="0"/>
              </a:rPr>
              <a:t>участия в травле напрямую, но </a:t>
            </a:r>
            <a:r>
              <a:rPr lang="ru-RU" sz="2000" b="1" dirty="0" smtClean="0">
                <a:latin typeface="Square721TL-BoldExtended" panose="020B0807030502060203" pitchFamily="34" charset="0"/>
              </a:rPr>
              <a:t>активно одобряет происходящее (возгласами, )</a:t>
            </a:r>
            <a:endParaRPr lang="ru-RU" sz="2000" b="1" dirty="0">
              <a:latin typeface="Square721TL-BoldExtended" panose="020B080703050206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8191B8-E899-44F4-95E0-7C14FAEF80D2}"/>
              </a:ext>
            </a:extLst>
          </p:cNvPr>
          <p:cNvSpPr txBox="1"/>
          <p:nvPr/>
        </p:nvSpPr>
        <p:spPr>
          <a:xfrm>
            <a:off x="866249" y="2639970"/>
            <a:ext cx="1060184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E86608"/>
                </a:solidFill>
                <a:latin typeface="Square721TL-BoldExtended" panose="020B0807030502060203" pitchFamily="34" charset="0"/>
              </a:rPr>
              <a:t>Последователи</a:t>
            </a:r>
            <a:r>
              <a:rPr lang="ru-RU" sz="2400" dirty="0">
                <a:latin typeface="Square721TL-BoldExtended" panose="020B0807030502060203" pitchFamily="34" charset="0"/>
              </a:rPr>
              <a:t> </a:t>
            </a:r>
            <a:r>
              <a:rPr lang="ru-RU" sz="2400" dirty="0" err="1">
                <a:latin typeface="Square721TL-BoldExtended" panose="020B0807030502060203" pitchFamily="34" charset="0"/>
              </a:rPr>
              <a:t>буллера</a:t>
            </a:r>
            <a:r>
              <a:rPr lang="ru-RU" sz="2400" dirty="0">
                <a:latin typeface="Square721TL-BoldExtended" panose="020B0807030502060203" pitchFamily="34" charset="0"/>
              </a:rPr>
              <a:t> выполняют его поручения, направленные на травлю жертвы: следят, унижают, поддерживают лидера во время драк, портят вещи жертвы, занимаются </a:t>
            </a:r>
            <a:r>
              <a:rPr lang="ru-RU" sz="2400" dirty="0" err="1">
                <a:latin typeface="Square721TL-BoldExtended" panose="020B0807030502060203" pitchFamily="34" charset="0"/>
              </a:rPr>
              <a:t>кибертравлей</a:t>
            </a:r>
            <a:r>
              <a:rPr lang="ru-RU" sz="2400" dirty="0">
                <a:latin typeface="Square721TL-BoldExtended" panose="020B0807030502060203" pitchFamily="34" charset="0"/>
              </a:rPr>
              <a:t>, распускают слухи и т.д. Среди последователей прячутся также </a:t>
            </a:r>
            <a:r>
              <a:rPr lang="ru-RU" sz="2400" dirty="0">
                <a:solidFill>
                  <a:srgbClr val="E86608"/>
                </a:solidFill>
                <a:latin typeface="Square721TL-BoldExtended" panose="020B0807030502060203" pitchFamily="34" charset="0"/>
              </a:rPr>
              <a:t>подстрекатели</a:t>
            </a:r>
            <a:r>
              <a:rPr lang="ru-RU" sz="2400" dirty="0">
                <a:latin typeface="Square721TL-BoldExtended" panose="020B0807030502060203" pitchFamily="34" charset="0"/>
              </a:rPr>
              <a:t>, которые могут подсказать лидеру-</a:t>
            </a:r>
            <a:r>
              <a:rPr lang="ru-RU" sz="2400" dirty="0" err="1">
                <a:latin typeface="Square721TL-BoldExtended" panose="020B0807030502060203" pitchFamily="34" charset="0"/>
              </a:rPr>
              <a:t>буллеру</a:t>
            </a:r>
            <a:r>
              <a:rPr lang="ru-RU" sz="2400" dirty="0">
                <a:latin typeface="Square721TL-BoldExtended" panose="020B0807030502060203" pitchFamily="34" charset="0"/>
              </a:rPr>
              <a:t> жертву и инициировать травлю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9C6714-29ED-4B3A-A4FB-424642EC9046}"/>
              </a:ext>
            </a:extLst>
          </p:cNvPr>
          <p:cNvSpPr txBox="1"/>
          <p:nvPr/>
        </p:nvSpPr>
        <p:spPr>
          <a:xfrm>
            <a:off x="866248" y="10009080"/>
            <a:ext cx="4062331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dirty="0">
                <a:latin typeface="Square721TL-BoldExtended" panose="020B0807030502060203" pitchFamily="34" charset="0"/>
              </a:rPr>
              <a:t>ПАССИВНО </a:t>
            </a:r>
          </a:p>
          <a:p>
            <a:r>
              <a:rPr lang="ru-RU" sz="2600" dirty="0" smtClean="0">
                <a:latin typeface="Square721TL-BoldExtended" panose="020B0807030502060203" pitchFamily="34" charset="0"/>
              </a:rPr>
              <a:t>ОДОБРЯЮЩИЙ</a:t>
            </a:r>
            <a:r>
              <a:rPr lang="ru-RU" sz="2400" dirty="0" smtClean="0">
                <a:latin typeface="Square721TL-BoldExtended" panose="020B0807030502060203" pitchFamily="34" charset="0"/>
              </a:rPr>
              <a:t> </a:t>
            </a:r>
            <a:endParaRPr lang="ru-RU" sz="2400" dirty="0">
              <a:latin typeface="Square721TL-BoldExtended" panose="020B0807030502060203" pitchFamily="34" charset="0"/>
            </a:endParaRPr>
          </a:p>
        </p:txBody>
      </p:sp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id="{B8FFA06E-7D66-4B8D-AC15-7A8972F231E8}"/>
              </a:ext>
            </a:extLst>
          </p:cNvPr>
          <p:cNvSpPr/>
          <p:nvPr/>
        </p:nvSpPr>
        <p:spPr>
          <a:xfrm>
            <a:off x="5534116" y="10216946"/>
            <a:ext cx="641684" cy="484632"/>
          </a:xfrm>
          <a:prstGeom prst="rightArrow">
            <a:avLst/>
          </a:prstGeom>
          <a:solidFill>
            <a:srgbClr val="E866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D75DC0-00A5-4C11-BB47-3F1CA729D767}"/>
              </a:ext>
            </a:extLst>
          </p:cNvPr>
          <p:cNvSpPr txBox="1"/>
          <p:nvPr/>
        </p:nvSpPr>
        <p:spPr>
          <a:xfrm>
            <a:off x="6299993" y="9485860"/>
            <a:ext cx="516810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Square721TL-BoldExtended" panose="020B0807030502060203" pitchFamily="34" charset="0"/>
              </a:rPr>
              <a:t>Не поддерживают агрессора напрямую, как одобряющие, но с одобрением наблюдают за </a:t>
            </a:r>
            <a:r>
              <a:rPr lang="ru-RU" sz="2000" b="1" dirty="0" smtClean="0">
                <a:latin typeface="Square721TL-BoldExtended" panose="020B0807030502060203" pitchFamily="34" charset="0"/>
              </a:rPr>
              <a:t>травлей, так как внутренне боятся стать жертвой взамен выбранной</a:t>
            </a:r>
            <a:endParaRPr lang="ru-RU" sz="2000" b="1" dirty="0">
              <a:latin typeface="Square721TL-BoldExtended" panose="020B080703050206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65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3AF6D1-C4D0-4272-A1AA-F7941B4AD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6888BB1-2B0D-4F83-A545-266201AEFDD7}"/>
              </a:ext>
            </a:extLst>
          </p:cNvPr>
          <p:cNvSpPr/>
          <p:nvPr/>
        </p:nvSpPr>
        <p:spPr>
          <a:xfrm>
            <a:off x="1" y="0"/>
            <a:ext cx="12599988" cy="12599988"/>
          </a:xfrm>
          <a:prstGeom prst="rect">
            <a:avLst/>
          </a:prstGeom>
          <a:solidFill>
            <a:srgbClr val="FEF7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69F95C-2647-449A-AB13-6A81CB0588AF}"/>
              </a:ext>
            </a:extLst>
          </p:cNvPr>
          <p:cNvSpPr txBox="1"/>
          <p:nvPr/>
        </p:nvSpPr>
        <p:spPr>
          <a:xfrm>
            <a:off x="866248" y="1358969"/>
            <a:ext cx="4224233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600" dirty="0" smtClean="0">
                <a:latin typeface="Square721TL-BoldExtended" panose="020B0807030502060203" pitchFamily="34" charset="0"/>
              </a:rPr>
              <a:t>РАВНОДУШНЫЙ</a:t>
            </a:r>
            <a:r>
              <a:rPr lang="ru-RU" sz="2600" dirty="0">
                <a:latin typeface="Square721TL-BoldExtended" panose="020B0807030502060203" pitchFamily="34" charset="0"/>
              </a:rPr>
              <a:t/>
            </a:r>
            <a:br>
              <a:rPr lang="ru-RU" sz="2600" dirty="0">
                <a:latin typeface="Square721TL-BoldExtended" panose="020B0807030502060203" pitchFamily="34" charset="0"/>
              </a:rPr>
            </a:br>
            <a:r>
              <a:rPr lang="ru-RU" sz="2600" dirty="0" smtClean="0">
                <a:latin typeface="Square721TL-BoldExtended" panose="020B0807030502060203" pitchFamily="34" charset="0"/>
              </a:rPr>
              <a:t>СВИДЕТЕЛЬ</a:t>
            </a:r>
            <a:endParaRPr lang="ru-RU" sz="2400" dirty="0">
              <a:latin typeface="Square721TL-BoldExtended" panose="020B080703050206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864433-4844-4034-AB42-6E71837195D8}"/>
              </a:ext>
            </a:extLst>
          </p:cNvPr>
          <p:cNvSpPr txBox="1"/>
          <p:nvPr/>
        </p:nvSpPr>
        <p:spPr>
          <a:xfrm>
            <a:off x="5887801" y="835749"/>
            <a:ext cx="54088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Square721TL-BoldExtended" panose="020B0807030502060203" pitchFamily="34" charset="0"/>
              </a:rPr>
              <a:t>Человек, поддерживающий </a:t>
            </a:r>
            <a:r>
              <a:rPr lang="ru-RU" sz="2000" b="1" dirty="0">
                <a:latin typeface="Square721TL-BoldExtended" panose="020B0807030502060203" pitchFamily="34" charset="0"/>
              </a:rPr>
              <a:t>нейтралитет: </a:t>
            </a:r>
            <a:r>
              <a:rPr lang="ru-RU" sz="2000" b="1" dirty="0" smtClean="0">
                <a:latin typeface="Square721TL-BoldExtended" panose="020B0807030502060203" pitchFamily="34" charset="0"/>
              </a:rPr>
              <a:t>он </a:t>
            </a:r>
            <a:r>
              <a:rPr lang="ru-RU" sz="2000" b="1" dirty="0">
                <a:latin typeface="Square721TL-BoldExtended" panose="020B0807030502060203" pitchFamily="34" charset="0"/>
              </a:rPr>
              <a:t>не </a:t>
            </a:r>
            <a:r>
              <a:rPr lang="ru-RU" sz="2000" b="1" dirty="0" smtClean="0">
                <a:latin typeface="Square721TL-BoldExtended" panose="020B0807030502060203" pitchFamily="34" charset="0"/>
              </a:rPr>
              <a:t>поддерживает </a:t>
            </a:r>
            <a:r>
              <a:rPr lang="ru-RU" sz="2000" b="1" dirty="0">
                <a:latin typeface="Square721TL-BoldExtended" panose="020B0807030502060203" pitchFamily="34" charset="0"/>
              </a:rPr>
              <a:t>действия агрессора, но и не </a:t>
            </a:r>
            <a:r>
              <a:rPr lang="ru-RU" sz="2000" b="1" dirty="0" smtClean="0">
                <a:latin typeface="Square721TL-BoldExtended" panose="020B0807030502060203" pitchFamily="34" charset="0"/>
              </a:rPr>
              <a:t>помогает </a:t>
            </a:r>
            <a:r>
              <a:rPr lang="ru-RU" sz="2000" b="1" dirty="0">
                <a:latin typeface="Square721TL-BoldExtended" panose="020B0807030502060203" pitchFamily="34" charset="0"/>
              </a:rPr>
              <a:t>жертве, игнорируя происходящее</a:t>
            </a:r>
          </a:p>
        </p:txBody>
      </p:sp>
      <p:sp>
        <p:nvSpPr>
          <p:cNvPr id="9" name="Стрелка: вправо 8">
            <a:extLst>
              <a:ext uri="{FF2B5EF4-FFF2-40B4-BE49-F238E27FC236}">
                <a16:creationId xmlns:a16="http://schemas.microsoft.com/office/drawing/2014/main" id="{1967AB9A-0F69-4A19-8191-3698998729B8}"/>
              </a:ext>
            </a:extLst>
          </p:cNvPr>
          <p:cNvSpPr/>
          <p:nvPr/>
        </p:nvSpPr>
        <p:spPr>
          <a:xfrm>
            <a:off x="5133836" y="1646227"/>
            <a:ext cx="641684" cy="484632"/>
          </a:xfrm>
          <a:prstGeom prst="rightArrow">
            <a:avLst/>
          </a:prstGeom>
          <a:solidFill>
            <a:srgbClr val="E866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866248" y="3271164"/>
            <a:ext cx="108674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Square721TL-BoldExtended" panose="020B0807030502060203" pitchFamily="34" charset="0"/>
              </a:rPr>
              <a:t>Кроме </a:t>
            </a:r>
            <a:r>
              <a:rPr lang="ru-RU" sz="2400" dirty="0" err="1" smtClean="0">
                <a:latin typeface="Square721TL-BoldExtended" panose="020B0807030502060203" pitchFamily="34" charset="0"/>
              </a:rPr>
              <a:t>буллера</a:t>
            </a:r>
            <a:r>
              <a:rPr lang="ru-RU" sz="2400" dirty="0" smtClean="0">
                <a:latin typeface="Square721TL-BoldExtended" panose="020B0807030502060203" pitchFamily="34" charset="0"/>
              </a:rPr>
              <a:t>, его последователей и свидетелей существуют также люди, которые сопереживают жертве или помогают </a:t>
            </a:r>
            <a:endParaRPr lang="ru-RU" sz="2400" dirty="0">
              <a:latin typeface="Square721TL-BoldExtended" panose="020B080703050206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764C2F9-6D64-4240-9799-B950408A4DCB}"/>
              </a:ext>
            </a:extLst>
          </p:cNvPr>
          <p:cNvSpPr txBox="1"/>
          <p:nvPr/>
        </p:nvSpPr>
        <p:spPr>
          <a:xfrm>
            <a:off x="967179" y="4848581"/>
            <a:ext cx="45672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E86608"/>
                </a:solidFill>
                <a:latin typeface="Square721TL-BoldExtended" panose="020B0807030502060203" pitchFamily="34" charset="0"/>
              </a:rPr>
              <a:t>ПОТЕНЦИАЛЬНЫЙ </a:t>
            </a:r>
          </a:p>
          <a:p>
            <a:pPr algn="ctr"/>
            <a:r>
              <a:rPr lang="ru-RU" sz="2400" dirty="0" smtClean="0">
                <a:solidFill>
                  <a:srgbClr val="E86608"/>
                </a:solidFill>
                <a:latin typeface="Square721TL-BoldExtended" panose="020B0807030502060203" pitchFamily="34" charset="0"/>
              </a:rPr>
              <a:t>ЗАЩИТНИК</a:t>
            </a:r>
            <a:endParaRPr lang="ru-RU" sz="2400" dirty="0">
              <a:solidFill>
                <a:srgbClr val="E86608"/>
              </a:solidFill>
              <a:latin typeface="Square721TL-BoldExtended" panose="020B0807030502060203" pitchFamily="34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40677BB-2421-4395-970B-8650FEB36E5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13" y="5868224"/>
            <a:ext cx="2386806" cy="254506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AC9ECEA-7A2D-4D55-AC26-6C058A1E9E5A}"/>
              </a:ext>
            </a:extLst>
          </p:cNvPr>
          <p:cNvSpPr txBox="1"/>
          <p:nvPr/>
        </p:nvSpPr>
        <p:spPr>
          <a:xfrm>
            <a:off x="8323446" y="4848581"/>
            <a:ext cx="2848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E86608"/>
                </a:solidFill>
                <a:latin typeface="Square721TL-BoldExtended" panose="020B0807030502060203" pitchFamily="34" charset="0"/>
              </a:rPr>
              <a:t>ЗАЩИТНИК</a:t>
            </a:r>
            <a:endParaRPr lang="ru-RU" sz="2400" dirty="0">
              <a:solidFill>
                <a:srgbClr val="E86608"/>
              </a:solidFill>
              <a:latin typeface="Square721TL-BoldExtended" panose="020B0807030502060203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750E9EF9-4D4F-4864-A60C-CE058A30ABD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538" y="5868224"/>
            <a:ext cx="2386806" cy="2545062"/>
          </a:xfrm>
          <a:prstGeom prst="rect">
            <a:avLst/>
          </a:prstGeom>
        </p:spPr>
      </p:pic>
      <p:sp>
        <p:nvSpPr>
          <p:cNvPr id="25" name="Прямоугольник: скругленные углы 23">
            <a:extLst>
              <a:ext uri="{FF2B5EF4-FFF2-40B4-BE49-F238E27FC236}">
                <a16:creationId xmlns:a16="http://schemas.microsoft.com/office/drawing/2014/main" id="{DE1AE8EE-57A2-447D-9353-53FD9121F2BC}"/>
              </a:ext>
            </a:extLst>
          </p:cNvPr>
          <p:cNvSpPr/>
          <p:nvPr/>
        </p:nvSpPr>
        <p:spPr>
          <a:xfrm>
            <a:off x="1768322" y="8790373"/>
            <a:ext cx="2964988" cy="2078517"/>
          </a:xfrm>
          <a:prstGeom prst="roundRect">
            <a:avLst/>
          </a:prstGeom>
          <a:solidFill>
            <a:srgbClr val="E866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Не одобряет травлю, хочет помочь, но не уверен в своих силах, боится последствий и стать новой жертвой травли</a:t>
            </a:r>
            <a:endParaRPr lang="ru-RU" sz="2000" dirty="0"/>
          </a:p>
        </p:txBody>
      </p:sp>
      <p:sp>
        <p:nvSpPr>
          <p:cNvPr id="26" name="Прямоугольник: скругленные углы 24">
            <a:extLst>
              <a:ext uri="{FF2B5EF4-FFF2-40B4-BE49-F238E27FC236}">
                <a16:creationId xmlns:a16="http://schemas.microsoft.com/office/drawing/2014/main" id="{AF052A2C-0F87-449A-B471-B1C5F93B0339}"/>
              </a:ext>
            </a:extLst>
          </p:cNvPr>
          <p:cNvSpPr/>
          <p:nvPr/>
        </p:nvSpPr>
        <p:spPr>
          <a:xfrm>
            <a:off x="8323446" y="8790373"/>
            <a:ext cx="2964988" cy="2078517"/>
          </a:xfrm>
          <a:prstGeom prst="roundRect">
            <a:avLst/>
          </a:prstGeom>
          <a:solidFill>
            <a:srgbClr val="E866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Эмпатичен, сопереживает жертве, имеет острое чувство справедливости, поэтому пытается помочь жертве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9322298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4587</TotalTime>
  <Words>370</Words>
  <Application>Microsoft Office PowerPoint</Application>
  <PresentationFormat>Произвольный</PresentationFormat>
  <Paragraphs>47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Square721TL-BoldExtended</vt:lpstr>
      <vt:lpstr>Tahoma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Катерина</cp:lastModifiedBy>
  <cp:revision>264</cp:revision>
  <dcterms:created xsi:type="dcterms:W3CDTF">2026-01-16T10:30:15Z</dcterms:created>
  <dcterms:modified xsi:type="dcterms:W3CDTF">2026-07-22T21:55:46Z</dcterms:modified>
</cp:coreProperties>
</file>